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799" r:id="rId4"/>
  </p:sldMasterIdLst>
  <p:notesMasterIdLst>
    <p:notesMasterId r:id="rId21"/>
  </p:notesMasterIdLst>
  <p:sldIdLst>
    <p:sldId id="404" r:id="rId5"/>
    <p:sldId id="405" r:id="rId6"/>
    <p:sldId id="403" r:id="rId7"/>
    <p:sldId id="361" r:id="rId8"/>
    <p:sldId id="407" r:id="rId9"/>
    <p:sldId id="422" r:id="rId10"/>
    <p:sldId id="418" r:id="rId11"/>
    <p:sldId id="419" r:id="rId12"/>
    <p:sldId id="423" r:id="rId13"/>
    <p:sldId id="424" r:id="rId14"/>
    <p:sldId id="425" r:id="rId15"/>
    <p:sldId id="426" r:id="rId16"/>
    <p:sldId id="427" r:id="rId17"/>
    <p:sldId id="428" r:id="rId18"/>
    <p:sldId id="408" r:id="rId19"/>
    <p:sldId id="35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49E39"/>
    <a:srgbClr val="002854"/>
    <a:srgbClr val="FFFFFF"/>
    <a:srgbClr val="000099"/>
    <a:srgbClr val="91CC41"/>
    <a:srgbClr val="99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24" autoAdjust="0"/>
  </p:normalViewPr>
  <p:slideViewPr>
    <p:cSldViewPr snapToGrid="0">
      <p:cViewPr>
        <p:scale>
          <a:sx n="81" d="100"/>
          <a:sy n="81" d="100"/>
        </p:scale>
        <p:origin x="-9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E5CDA-B40A-4491-A45A-D2EED6F985F4}" type="datetimeFigureOut">
              <a:rPr lang="en-US" smtClean="0"/>
              <a:pPr/>
              <a:t>12/01/20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F7AAB-0583-41D6-A289-E594AC14C7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589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A4B1-5FE9-436E-8A9A-1774CB148922}" type="datetimeFigureOut">
              <a:rPr lang="en-US" smtClean="0"/>
              <a:pPr/>
              <a:t>12/01/20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1"/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>
            <a:lvl1pPr>
              <a:defRPr b="0"/>
            </a:lvl1pPr>
          </a:lstStyle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752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12/01/20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714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12/01/20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364292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12/01/20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2652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12/01/20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83249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12/01/20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5932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A4B1-5FE9-436E-8A9A-1774CB148922}" type="datetimeFigureOut">
              <a:rPr lang="en-US" smtClean="0"/>
              <a:pPr/>
              <a:t>12/01/20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620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A4B1-5FE9-436E-8A9A-1774CB148922}" type="datetimeFigureOut">
              <a:rPr lang="en-US" smtClean="0"/>
              <a:pPr/>
              <a:t>12/01/20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185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A4B1-5FE9-436E-8A9A-1774CB148922}" type="datetimeFigureOut">
              <a:rPr lang="en-US" smtClean="0"/>
              <a:pPr/>
              <a:t>12/01/20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rtl="1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ar-SA" dirty="0"/>
              <a:t>مبادرة تمكين الشباب للعمل لمهني الحر</a:t>
            </a:r>
            <a:r>
              <a:rPr lang="en-US" dirty="0"/>
              <a:t> </a:t>
            </a:r>
            <a:r>
              <a:rPr lang="ar-SA" dirty="0"/>
              <a:t> </a:t>
            </a:r>
            <a:r>
              <a:rPr lang="en-US" dirty="0"/>
              <a:t>Youth Enablement for Freelancing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600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A4B1-5FE9-436E-8A9A-1774CB148922}" type="datetimeFigureOut">
              <a:rPr lang="en-US" smtClean="0"/>
              <a:pPr/>
              <a:t>12/01/20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208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A4B1-5FE9-436E-8A9A-1774CB148922}" type="datetimeFigureOut">
              <a:rPr lang="en-US" smtClean="0"/>
              <a:pPr/>
              <a:t>12/01/20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221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12/01/20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432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A4B1-5FE9-436E-8A9A-1774CB148922}" type="datetimeFigureOut">
              <a:rPr lang="en-US" smtClean="0"/>
              <a:pPr/>
              <a:t>12/01/20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212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A4B1-5FE9-436E-8A9A-1774CB148922}" type="datetimeFigureOut">
              <a:rPr lang="en-US" smtClean="0"/>
              <a:pPr/>
              <a:t>12/01/20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082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12/01/20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37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12/01/20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002854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679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91C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12/01/20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95B3D7-073E-4469-895F-95496440A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509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0202C58-7EAC-4C51-9F45-36AAEA7D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162" b="21162"/>
          <a:stretch/>
        </p:blipFill>
        <p:spPr>
          <a:xfrm>
            <a:off x="4412492" y="1038533"/>
            <a:ext cx="3616166" cy="20856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AEBFB508-89B3-462A-9DF0-50A4726E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453" y="3286760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ar-SA" sz="4000" b="1" dirty="0">
                <a:solidFill>
                  <a:srgbClr val="0028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مبادرة وزارة الاتصالات وتكنولوجيا المعلومات لتمكين الشباب للعمل </a:t>
            </a:r>
            <a:r>
              <a:rPr lang="ar-SA" sz="4000" b="1" dirty="0" smtClean="0">
                <a:solidFill>
                  <a:srgbClr val="0028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المهني </a:t>
            </a:r>
            <a:r>
              <a:rPr lang="ar-SA" sz="4000" b="1" dirty="0">
                <a:solidFill>
                  <a:srgbClr val="0028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الحر</a:t>
            </a:r>
            <a:br>
              <a:rPr lang="ar-SA" sz="4000" b="1" dirty="0">
                <a:solidFill>
                  <a:srgbClr val="00285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solidFill>
                  <a:srgbClr val="0028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Youth Enablement for Freelancing</a:t>
            </a:r>
          </a:p>
        </p:txBody>
      </p:sp>
    </p:spTree>
    <p:extLst>
      <p:ext uri="{BB962C8B-B14F-4D97-AF65-F5344CB8AC3E}">
        <p14:creationId xmlns:p14="http://schemas.microsoft.com/office/powerpoint/2010/main" xmlns="" val="26860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dirty="0" smtClean="0"/>
              <a:t>تابع التصميم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797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One of </a:t>
            </a:r>
          </a:p>
          <a:p>
            <a:pPr marL="0" indent="0">
              <a:buNone/>
            </a:pPr>
            <a:r>
              <a:rPr lang="en-US" sz="2800" dirty="0" smtClean="0"/>
              <a:t>our courses</a:t>
            </a:r>
          </a:p>
          <a:p>
            <a:pPr marL="0" indent="0">
              <a:buNone/>
            </a:pPr>
            <a:r>
              <a:rPr lang="en-US" sz="2800" dirty="0" smtClean="0"/>
              <a:t>(Software)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5225" y="128954"/>
            <a:ext cx="3747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46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dirty="0" smtClean="0"/>
              <a:t>تابع التصميم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797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6495" y="0"/>
            <a:ext cx="4159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25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page with log in</a:t>
            </a:r>
            <a:endParaRPr lang="en-US" dirty="0"/>
          </a:p>
        </p:txBody>
      </p:sp>
      <p:pic>
        <p:nvPicPr>
          <p:cNvPr id="4" name="عنصر نائب للمحتوى 3" descr="loggggggggggggggggggg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36454" y="1805353"/>
            <a:ext cx="8370088" cy="3778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70185" y="363415"/>
            <a:ext cx="9734428" cy="1541585"/>
          </a:xfrm>
        </p:spPr>
        <p:txBody>
          <a:bodyPr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5" name="عنصر نائب للمحتوى 4" descr="table xxxxx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10154" y="1195755"/>
            <a:ext cx="8006861" cy="49236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5" name="عنصر نائب للمحتوى 4" descr="databasefina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39816" y="1430216"/>
            <a:ext cx="8745416" cy="50878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dirty="0" smtClean="0"/>
              <a:t>التطبيق العملي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HTML</a:t>
            </a:r>
          </a:p>
          <a:p>
            <a:pPr algn="r" rtl="1"/>
            <a:r>
              <a:rPr lang="en-US" dirty="0" smtClean="0"/>
              <a:t>CSS</a:t>
            </a:r>
          </a:p>
          <a:p>
            <a:pPr algn="r" rtl="1"/>
            <a:r>
              <a:rPr lang="en-US" dirty="0" smtClean="0"/>
              <a:t>JavaScript</a:t>
            </a:r>
          </a:p>
          <a:p>
            <a:pPr algn="r" rtl="1"/>
            <a:r>
              <a:rPr lang="en-US" dirty="0" err="1" smtClean="0"/>
              <a:t>Jquery</a:t>
            </a:r>
            <a:endParaRPr lang="ar-EG" dirty="0" smtClean="0"/>
          </a:p>
          <a:p>
            <a:pPr algn="r" rtl="1"/>
            <a:r>
              <a:rPr lang="en-US" dirty="0" smtClean="0"/>
              <a:t>bootstrap</a:t>
            </a:r>
          </a:p>
          <a:p>
            <a:pPr algn="r" rtl="1"/>
            <a:r>
              <a:rPr lang="en-US" dirty="0" err="1" smtClean="0"/>
              <a:t>php</a:t>
            </a:r>
            <a:endParaRPr lang="ar-EG" dirty="0" smtClean="0"/>
          </a:p>
          <a:p>
            <a:pPr algn="r" rtl="1"/>
            <a:r>
              <a:rPr lang="en-US" dirty="0" smtClean="0"/>
              <a:t>notepad++,  </a:t>
            </a:r>
            <a:r>
              <a:rPr lang="en-US" dirty="0" err="1" smtClean="0"/>
              <a:t>phpmyadmin</a:t>
            </a:r>
            <a:endParaRPr lang="ar-EG" dirty="0" smtClean="0"/>
          </a:p>
          <a:p>
            <a:pPr algn="r" rtl="1"/>
            <a:r>
              <a:rPr lang="en-US" dirty="0" err="1" smtClean="0"/>
              <a:t>Xampp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9892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8637" y="1229009"/>
            <a:ext cx="6710363" cy="44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19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BFB508-89B3-462A-9DF0-50A4726E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7093" y="3007360"/>
            <a:ext cx="8915399" cy="22627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8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Development</a:t>
            </a:r>
            <a:br>
              <a:rPr lang="en-US" sz="4000" b="1" dirty="0">
                <a:solidFill>
                  <a:srgbClr val="00285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ar-SA" sz="4000" b="1" dirty="0">
                <a:solidFill>
                  <a:srgbClr val="0028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مطور صفحات انترنت</a:t>
            </a:r>
          </a:p>
        </p:txBody>
      </p:sp>
    </p:spTree>
    <p:extLst>
      <p:ext uri="{BB962C8B-B14F-4D97-AF65-F5344CB8AC3E}">
        <p14:creationId xmlns:p14="http://schemas.microsoft.com/office/powerpoint/2010/main" xmlns="" val="20826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8906" y="234462"/>
            <a:ext cx="8915399" cy="2016369"/>
          </a:xfrm>
        </p:spPr>
        <p:txBody>
          <a:bodyPr/>
          <a:lstStyle/>
          <a:p>
            <a:pPr algn="ctr" rtl="1"/>
            <a:r>
              <a:rPr lang="en-GB" b="1" dirty="0" smtClean="0">
                <a:solidFill>
                  <a:srgbClr val="FF0000"/>
                </a:solidFill>
              </a:rPr>
              <a:t>Courses</a:t>
            </a:r>
            <a:r>
              <a:rPr lang="en-GB" dirty="0" smtClean="0"/>
              <a:t> </a:t>
            </a:r>
            <a:r>
              <a:rPr lang="en-GB" b="1" dirty="0" smtClean="0">
                <a:solidFill>
                  <a:srgbClr val="FF0000"/>
                </a:solidFill>
              </a:rPr>
              <a:t>Academy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type="subTitle" idx="1"/>
          </p:nvPr>
        </p:nvSpPr>
        <p:spPr>
          <a:xfrm>
            <a:off x="2389921" y="2497016"/>
            <a:ext cx="8915399" cy="2977662"/>
          </a:xfrm>
        </p:spPr>
        <p:txBody>
          <a:bodyPr>
            <a:noAutofit/>
          </a:bodyPr>
          <a:lstStyle/>
          <a:p>
            <a:pPr algn="r" rtl="1"/>
            <a:r>
              <a:rPr lang="ar-EG" sz="2400" b="1" dirty="0" smtClean="0">
                <a:solidFill>
                  <a:srgbClr val="002060"/>
                </a:solidFill>
              </a:rPr>
              <a:t>اعداد </a:t>
            </a:r>
            <a:r>
              <a:rPr lang="ar-EG" sz="2400" b="1" dirty="0" err="1" smtClean="0">
                <a:solidFill>
                  <a:srgbClr val="002060"/>
                </a:solidFill>
              </a:rPr>
              <a:t>بواسطة :</a:t>
            </a:r>
            <a:endParaRPr lang="ar-EG" b="1" dirty="0" smtClean="0">
              <a:solidFill>
                <a:srgbClr val="002060"/>
              </a:solidFill>
            </a:endParaRPr>
          </a:p>
          <a:p>
            <a:pPr algn="r" rtl="1"/>
            <a:r>
              <a:rPr lang="ar-EG" b="1" dirty="0" smtClean="0"/>
              <a:t>-</a:t>
            </a:r>
            <a:r>
              <a:rPr lang="ar-EG" b="1" dirty="0" smtClean="0"/>
              <a:t>فادى نبيل ابراهيم</a:t>
            </a:r>
          </a:p>
          <a:p>
            <a:pPr algn="r" rtl="1"/>
            <a:r>
              <a:rPr lang="ar-EG" b="1" dirty="0"/>
              <a:t>-</a:t>
            </a:r>
            <a:r>
              <a:rPr lang="ar-EG" b="1" dirty="0" smtClean="0"/>
              <a:t>هبه علاء الدين ابو الحسن</a:t>
            </a:r>
            <a:endParaRPr lang="ar-EG" b="1" dirty="0"/>
          </a:p>
          <a:p>
            <a:pPr algn="r" rtl="1"/>
            <a:r>
              <a:rPr lang="ar-EG" b="1" dirty="0" smtClean="0"/>
              <a:t>-اسماء طلعت</a:t>
            </a:r>
            <a:r>
              <a:rPr lang="en-US" b="1" dirty="0" smtClean="0"/>
              <a:t> </a:t>
            </a:r>
            <a:r>
              <a:rPr lang="ar-EG" b="1" dirty="0"/>
              <a:t>إبراهيم</a:t>
            </a:r>
            <a:endParaRPr lang="ar-EG" b="1" dirty="0" smtClean="0"/>
          </a:p>
          <a:p>
            <a:pPr algn="r" rtl="1"/>
            <a:r>
              <a:rPr lang="ar-EG" b="1" dirty="0" smtClean="0"/>
              <a:t>-كرستينا فايز شفيق</a:t>
            </a:r>
          </a:p>
          <a:p>
            <a:pPr algn="r" rtl="1"/>
            <a:r>
              <a:rPr lang="ar-EG" b="1" dirty="0" smtClean="0"/>
              <a:t>-</a:t>
            </a:r>
            <a:r>
              <a:rPr lang="ar-EG" b="1" dirty="0"/>
              <a:t>تغريد سلامه سيد</a:t>
            </a:r>
            <a:endParaRPr lang="ar-EG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670659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EG" dirty="0" smtClean="0"/>
              <a:t>مقدمة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658" y="2368061"/>
            <a:ext cx="8915400" cy="2825262"/>
          </a:xfrm>
        </p:spPr>
        <p:txBody>
          <a:bodyPr/>
          <a:lstStyle/>
          <a:p>
            <a:pPr algn="r" rtl="1"/>
            <a:r>
              <a:rPr lang="en-US" b="1" dirty="0" smtClean="0">
                <a:solidFill>
                  <a:srgbClr val="FF0000"/>
                </a:solidFill>
              </a:rPr>
              <a:t>Courses Academy </a:t>
            </a:r>
            <a:r>
              <a:rPr lang="ar-EG" b="1" dirty="0" smtClean="0">
                <a:solidFill>
                  <a:srgbClr val="FF0000"/>
                </a:solidFill>
              </a:rPr>
              <a:t> : </a:t>
            </a:r>
            <a:r>
              <a:rPr lang="ar-EG" dirty="0" smtClean="0"/>
              <a:t>هو تصميم </a:t>
            </a:r>
            <a:r>
              <a:rPr lang="ar-EG" dirty="0"/>
              <a:t>موقع خاص بعرض التدريبات والكورسات وكافة النشاطات والخدمات التعليمية التي تقوم بها وتقدمها </a:t>
            </a:r>
            <a:r>
              <a:rPr lang="ar-EG" dirty="0" smtClean="0"/>
              <a:t>لمتابعيك، والموقع </a:t>
            </a:r>
            <a:r>
              <a:rPr lang="ar-EG" dirty="0"/>
              <a:t>يُتيح للمتابعين إمكانية الحجز والاطلاع على محتوي كافة التدريبات التي توفرها لهم والدفع </a:t>
            </a:r>
            <a:r>
              <a:rPr lang="ar-EG" dirty="0" smtClean="0"/>
              <a:t>لحجزها عن </a:t>
            </a:r>
            <a:r>
              <a:rPr lang="ar-EG" dirty="0"/>
              <a:t>طريق الموقع دون الحاجة للذهاب لمقر الشركة أو </a:t>
            </a:r>
            <a:r>
              <a:rPr lang="ar-EG" dirty="0" smtClean="0"/>
              <a:t>المركز.</a:t>
            </a:r>
          </a:p>
          <a:p>
            <a:pPr marL="0" indent="0" algn="r" rtl="1">
              <a:buNone/>
            </a:pPr>
            <a:endParaRPr lang="ar-EG" dirty="0" smtClean="0"/>
          </a:p>
          <a:p>
            <a:pPr algn="r" rtl="1"/>
            <a:r>
              <a:rPr lang="ar-EG" b="1" dirty="0" smtClean="0"/>
              <a:t>هدف الموقع </a:t>
            </a:r>
            <a:r>
              <a:rPr lang="ar-EG" dirty="0" smtClean="0"/>
              <a:t>: </a:t>
            </a:r>
            <a:r>
              <a:rPr lang="ar-EG" dirty="0"/>
              <a:t>تحسين الخدمة </a:t>
            </a:r>
            <a:r>
              <a:rPr lang="ar-EG" dirty="0" smtClean="0"/>
              <a:t>وتطويرها ، </a:t>
            </a:r>
            <a:r>
              <a:rPr lang="ar-EG" dirty="0"/>
              <a:t>التعريف بالشركة </a:t>
            </a:r>
            <a:r>
              <a:rPr lang="ar-EG" dirty="0" smtClean="0"/>
              <a:t>وخدماتها ، </a:t>
            </a:r>
            <a:r>
              <a:rPr lang="ar-EG" dirty="0"/>
              <a:t>سهولة </a:t>
            </a:r>
            <a:r>
              <a:rPr lang="ar-EG" dirty="0" smtClean="0"/>
              <a:t>الحجز</a:t>
            </a:r>
            <a:endParaRPr lang="ar-EG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76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dirty="0" smtClean="0"/>
              <a:t>التصميم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259" y="1641231"/>
            <a:ext cx="8915400" cy="3777622"/>
          </a:xfrm>
        </p:spPr>
        <p:txBody>
          <a:bodyPr/>
          <a:lstStyle/>
          <a:p>
            <a:r>
              <a:rPr lang="en-US" sz="2800" dirty="0" smtClean="0"/>
              <a:t>Home Page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9614" y="0"/>
            <a:ext cx="2112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92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dirty="0" smtClean="0"/>
              <a:t>تابع التصميم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797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dirty="0"/>
              <a:t>About </a:t>
            </a:r>
            <a:r>
              <a:rPr lang="en-US" sz="2800" dirty="0" smtClean="0"/>
              <a:t>Us Page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7567" y="0"/>
            <a:ext cx="2456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87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dirty="0" smtClean="0"/>
              <a:t>تابع التصميم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332" y="1540189"/>
            <a:ext cx="8915400" cy="3777622"/>
          </a:xfrm>
        </p:spPr>
        <p:txBody>
          <a:bodyPr/>
          <a:lstStyle/>
          <a:p>
            <a:r>
              <a:rPr lang="en-US" sz="2800" dirty="0" smtClean="0"/>
              <a:t>Login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0011" y="0"/>
            <a:ext cx="4433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561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dirty="0" smtClean="0"/>
              <a:t>تابع التصميم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04" y="1364343"/>
            <a:ext cx="8915400" cy="3777622"/>
          </a:xfrm>
        </p:spPr>
        <p:txBody>
          <a:bodyPr/>
          <a:lstStyle/>
          <a:p>
            <a:r>
              <a:rPr lang="en-US" sz="2800" dirty="0" smtClean="0"/>
              <a:t>Register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10260" y="152400"/>
            <a:ext cx="4117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561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dirty="0" smtClean="0"/>
              <a:t>تابع التصميم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797" y="1540189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Our courses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81097" y="1380839"/>
            <a:ext cx="452500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01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690B1416CB6344B9E499EEFEE13B62" ma:contentTypeVersion="6" ma:contentTypeDescription="Create a new document." ma:contentTypeScope="" ma:versionID="5b4ed2c6180feead6c53933a5061bf3e">
  <xsd:schema xmlns:xsd="http://www.w3.org/2001/XMLSchema" xmlns:xs="http://www.w3.org/2001/XMLSchema" xmlns:p="http://schemas.microsoft.com/office/2006/metadata/properties" xmlns:ns2="5bdda20f-9f95-4ba6-9057-b7dd15eb2d5e" targetNamespace="http://schemas.microsoft.com/office/2006/metadata/properties" ma:root="true" ma:fieldsID="f848748950fed0f68523da719355a2c5" ns2:_="">
    <xsd:import namespace="5bdda20f-9f95-4ba6-9057-b7dd15eb2d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da20f-9f95-4ba6-9057-b7dd15eb2d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0A4557-8919-46C4-A458-FA0AE2A97F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dda20f-9f95-4ba6-9057-b7dd15eb2d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8C5A9F-C6B2-4948-BACB-E63D272FD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E69CAF-1AE7-4338-8517-360ED9DB48C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7143</TotalTime>
  <Words>158</Words>
  <Application>Microsoft Office PowerPoint</Application>
  <PresentationFormat>مخصص</PresentationFormat>
  <Paragraphs>41</Paragraphs>
  <Slides>16</Slides>
  <Notes>0</Notes>
  <HiddenSlides>0</HiddenSlides>
  <MMClips>0</MMClips>
  <ScaleCrop>false</ScaleCrop>
  <HeadingPairs>
    <vt:vector size="4" baseType="variant">
      <vt:variant>
        <vt:lpstr>سمة</vt:lpstr>
      </vt:variant>
      <vt:variant>
        <vt:i4>1</vt:i4>
      </vt:variant>
      <vt:variant>
        <vt:lpstr>عناوين الشرائح</vt:lpstr>
      </vt:variant>
      <vt:variant>
        <vt:i4>16</vt:i4>
      </vt:variant>
    </vt:vector>
  </HeadingPairs>
  <TitlesOfParts>
    <vt:vector size="17" baseType="lpstr">
      <vt:lpstr>Wisp</vt:lpstr>
      <vt:lpstr>مبادرة وزارة الاتصالات وتكنولوجيا المعلومات لتمكين الشباب للعمل المهني الحر Youth Enablement for Freelancing</vt:lpstr>
      <vt:lpstr>Web Development مطور صفحات انترنت</vt:lpstr>
      <vt:lpstr>Courses Academy</vt:lpstr>
      <vt:lpstr>مقدمة </vt:lpstr>
      <vt:lpstr>التصميم Design</vt:lpstr>
      <vt:lpstr>تابع التصميم Design</vt:lpstr>
      <vt:lpstr>تابع التصميم Design</vt:lpstr>
      <vt:lpstr>تابع التصميم Design</vt:lpstr>
      <vt:lpstr>تابع التصميم Design</vt:lpstr>
      <vt:lpstr>تابع التصميم Design</vt:lpstr>
      <vt:lpstr>تابع التصميم Design</vt:lpstr>
      <vt:lpstr>Welcome page with log in</vt:lpstr>
      <vt:lpstr>database</vt:lpstr>
      <vt:lpstr>database</vt:lpstr>
      <vt:lpstr>التطبيق العملي Implementation</vt:lpstr>
      <vt:lpstr>الشريحة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YAT Company Profile</dc:title>
  <dc:creator>Amira Mostafa</dc:creator>
  <cp:lastModifiedBy>Asmaa</cp:lastModifiedBy>
  <cp:revision>436</cp:revision>
  <dcterms:created xsi:type="dcterms:W3CDTF">2017-12-17T10:50:54Z</dcterms:created>
  <dcterms:modified xsi:type="dcterms:W3CDTF">2020-12-01T20:54:49Z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0x0101001C690B1416CB6344B9E499EEFEE13B62</vt:lpwstr>
  </property>
</Properties>
</file>